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1" r:id="rId4"/>
    <p:sldId id="262" r:id="rId5"/>
    <p:sldId id="263" r:id="rId6"/>
    <p:sldId id="265" r:id="rId7"/>
    <p:sldId id="264" r:id="rId8"/>
    <p:sldId id="266" r:id="rId9"/>
    <p:sldId id="267" r:id="rId10"/>
    <p:sldId id="268" r:id="rId11"/>
    <p:sldId id="269" r:id="rId12"/>
    <p:sldId id="270" r:id="rId13"/>
    <p:sldId id="271" r:id="rId14"/>
    <p:sldId id="272"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6" d="100"/>
          <a:sy n="116" d="100"/>
        </p:scale>
        <p:origin x="39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1486515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816911B-786B-4A07-9E7A-DD056A3D0CA7}"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132046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542462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245556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10897171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20083721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628780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42669188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280558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2897136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2347204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816911B-786B-4A07-9E7A-DD056A3D0CA7}"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1646315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816911B-786B-4A07-9E7A-DD056A3D0CA7}" type="datetimeFigureOut">
              <a:rPr lang="en-US" smtClean="0"/>
              <a:t>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1625402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72021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3530677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816911B-786B-4A07-9E7A-DD056A3D0CA7}" type="datetimeFigureOut">
              <a:rPr lang="en-US" smtClean="0"/>
              <a:t>1/4/2023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2874036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816911B-786B-4A07-9E7A-DD056A3D0CA7}" type="datetimeFigureOut">
              <a:rPr lang="en-US" smtClean="0"/>
              <a:t>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63A0A0-DC53-4125-9A6D-07D0E6F788C5}" type="slidenum">
              <a:rPr lang="en-US" smtClean="0"/>
              <a:t>‹#›</a:t>
            </a:fld>
            <a:endParaRPr lang="en-US"/>
          </a:p>
        </p:txBody>
      </p:sp>
    </p:spTree>
    <p:extLst>
      <p:ext uri="{BB962C8B-B14F-4D97-AF65-F5344CB8AC3E}">
        <p14:creationId xmlns:p14="http://schemas.microsoft.com/office/powerpoint/2010/main" val="3802599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3816911B-786B-4A07-9E7A-DD056A3D0CA7}" type="datetimeFigureOut">
              <a:rPr lang="en-US" smtClean="0"/>
              <a:t>1/4/2023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863A0A0-DC53-4125-9A6D-07D0E6F788C5}" type="slidenum">
              <a:rPr lang="en-US" smtClean="0"/>
              <a:t>‹#›</a:t>
            </a:fld>
            <a:endParaRPr lang="en-US"/>
          </a:p>
        </p:txBody>
      </p:sp>
    </p:spTree>
    <p:extLst>
      <p:ext uri="{BB962C8B-B14F-4D97-AF65-F5344CB8AC3E}">
        <p14:creationId xmlns:p14="http://schemas.microsoft.com/office/powerpoint/2010/main" val="259319574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8.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BA2C42-8BD1-4E77-872C-23FDB4A671E0}"/>
              </a:ext>
            </a:extLst>
          </p:cNvPr>
          <p:cNvSpPr>
            <a:spLocks noGrp="1"/>
          </p:cNvSpPr>
          <p:nvPr>
            <p:ph type="ctrTitle"/>
          </p:nvPr>
        </p:nvSpPr>
        <p:spPr>
          <a:xfrm>
            <a:off x="1410328" y="1474573"/>
            <a:ext cx="8825658" cy="1329115"/>
          </a:xfrm>
        </p:spPr>
        <p:txBody>
          <a:bodyPr/>
          <a:lstStyle/>
          <a:p>
            <a:pPr algn="ctr"/>
            <a:r>
              <a:rPr lang="en-US" sz="2800" dirty="0"/>
              <a:t>Federated Learning and Deep Learning Architecture for Pneumonia Classification using Chest X-Ray Images</a:t>
            </a:r>
          </a:p>
        </p:txBody>
      </p:sp>
      <p:sp>
        <p:nvSpPr>
          <p:cNvPr id="3" name="Subtitle 2">
            <a:extLst>
              <a:ext uri="{FF2B5EF4-FFF2-40B4-BE49-F238E27FC236}">
                <a16:creationId xmlns:a16="http://schemas.microsoft.com/office/drawing/2014/main" xmlns="" id="{3AA31F58-3005-4A1F-8D14-FB5165783D09}"/>
              </a:ext>
            </a:extLst>
          </p:cNvPr>
          <p:cNvSpPr>
            <a:spLocks noGrp="1"/>
          </p:cNvSpPr>
          <p:nvPr>
            <p:ph type="subTitle" idx="1"/>
          </p:nvPr>
        </p:nvSpPr>
        <p:spPr>
          <a:xfrm>
            <a:off x="1410328" y="3968307"/>
            <a:ext cx="3795986" cy="861420"/>
          </a:xfrm>
        </p:spPr>
        <p:txBody>
          <a:bodyPr>
            <a:noAutofit/>
          </a:bodyPr>
          <a:lstStyle/>
          <a:p>
            <a:r>
              <a:rPr lang="en-US" sz="1400" b="1" u="sng" dirty="0" smtClean="0"/>
              <a:t>Submitted by-</a:t>
            </a:r>
          </a:p>
          <a:p>
            <a:r>
              <a:rPr lang="en-US" sz="1400" dirty="0" smtClean="0"/>
              <a:t>Mirza Md. </a:t>
            </a:r>
            <a:r>
              <a:rPr lang="en-US" sz="1400" dirty="0" err="1" smtClean="0"/>
              <a:t>Nazmus</a:t>
            </a:r>
            <a:r>
              <a:rPr lang="en-US" sz="1400" dirty="0" smtClean="0"/>
              <a:t> </a:t>
            </a:r>
            <a:r>
              <a:rPr lang="en-US" sz="1400" dirty="0" err="1" smtClean="0"/>
              <a:t>Sakib</a:t>
            </a:r>
            <a:r>
              <a:rPr lang="en-US" sz="1400" dirty="0"/>
              <a:t> (</a:t>
            </a:r>
            <a:r>
              <a:rPr lang="en-US" sz="1400" dirty="0" smtClean="0"/>
              <a:t>ID-22166017</a:t>
            </a:r>
            <a:r>
              <a:rPr lang="en-US" sz="1400" dirty="0"/>
              <a:t>) </a:t>
            </a:r>
            <a:endParaRPr lang="en-US" sz="1400" dirty="0" smtClean="0"/>
          </a:p>
          <a:p>
            <a:r>
              <a:rPr lang="en-US" sz="1400" dirty="0" err="1" smtClean="0"/>
              <a:t>Irfana</a:t>
            </a:r>
            <a:r>
              <a:rPr lang="en-US" sz="1400" dirty="0" smtClean="0"/>
              <a:t> </a:t>
            </a:r>
            <a:r>
              <a:rPr lang="en-US" sz="1400" dirty="0" err="1" smtClean="0"/>
              <a:t>Afifa</a:t>
            </a:r>
            <a:r>
              <a:rPr lang="en-US" sz="1400" dirty="0" smtClean="0"/>
              <a:t>  (ID-</a:t>
            </a:r>
            <a:r>
              <a:rPr lang="en-US" sz="1400" dirty="0" smtClean="0"/>
              <a:t>22166047) </a:t>
            </a:r>
            <a:endParaRPr lang="en-US" sz="1400" dirty="0" smtClean="0"/>
          </a:p>
        </p:txBody>
      </p:sp>
      <p:sp>
        <p:nvSpPr>
          <p:cNvPr id="4" name="Subtitle 2">
            <a:extLst>
              <a:ext uri="{FF2B5EF4-FFF2-40B4-BE49-F238E27FC236}">
                <a16:creationId xmlns:a16="http://schemas.microsoft.com/office/drawing/2014/main" xmlns="" id="{3AA31F58-3005-4A1F-8D14-FB5165783D09}"/>
              </a:ext>
            </a:extLst>
          </p:cNvPr>
          <p:cNvSpPr txBox="1">
            <a:spLocks/>
          </p:cNvSpPr>
          <p:nvPr/>
        </p:nvSpPr>
        <p:spPr>
          <a:xfrm>
            <a:off x="7387351" y="3968307"/>
            <a:ext cx="2749781" cy="861420"/>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r>
              <a:rPr lang="en-US" sz="1400" b="1" u="sng" dirty="0" smtClean="0"/>
              <a:t>Submitted to-</a:t>
            </a:r>
          </a:p>
          <a:p>
            <a:r>
              <a:rPr lang="en-US" sz="1400" dirty="0" err="1"/>
              <a:t>Annajiat</a:t>
            </a:r>
            <a:r>
              <a:rPr lang="en-US" sz="1400" dirty="0"/>
              <a:t> </a:t>
            </a:r>
            <a:r>
              <a:rPr lang="en-US" sz="1400" dirty="0" err="1"/>
              <a:t>Alim</a:t>
            </a:r>
            <a:r>
              <a:rPr lang="en-US" sz="1400" dirty="0"/>
              <a:t> </a:t>
            </a:r>
            <a:r>
              <a:rPr lang="en-US" sz="1200" dirty="0" err="1"/>
              <a:t>Rasel</a:t>
            </a:r>
            <a:endParaRPr lang="en-US" sz="1400" dirty="0"/>
          </a:p>
          <a:p>
            <a:r>
              <a:rPr lang="en-US" sz="1400" dirty="0" err="1" smtClean="0"/>
              <a:t>Md</a:t>
            </a:r>
            <a:r>
              <a:rPr lang="en-US" sz="1400" dirty="0" smtClean="0"/>
              <a:t> </a:t>
            </a:r>
            <a:r>
              <a:rPr lang="en-US" sz="1400" dirty="0" err="1"/>
              <a:t>Sabbir</a:t>
            </a:r>
            <a:r>
              <a:rPr lang="en-US" sz="1400" dirty="0"/>
              <a:t> </a:t>
            </a:r>
            <a:r>
              <a:rPr lang="en-US" sz="1200" dirty="0"/>
              <a:t>Hossain</a:t>
            </a:r>
            <a:endParaRPr lang="en-US" sz="1400" dirty="0"/>
          </a:p>
          <a:p>
            <a:r>
              <a:rPr lang="en-US" sz="1400" dirty="0" err="1"/>
              <a:t>Md</a:t>
            </a:r>
            <a:r>
              <a:rPr lang="en-US" sz="1400" dirty="0"/>
              <a:t> </a:t>
            </a:r>
            <a:r>
              <a:rPr lang="en-US" sz="1400" dirty="0" err="1"/>
              <a:t>Mostakin</a:t>
            </a:r>
            <a:r>
              <a:rPr lang="en-US" sz="1400" dirty="0"/>
              <a:t> </a:t>
            </a:r>
            <a:r>
              <a:rPr lang="en-US" sz="1400" dirty="0" err="1"/>
              <a:t>Alam</a:t>
            </a:r>
            <a:r>
              <a:rPr lang="en-US" sz="1400" dirty="0"/>
              <a:t> </a:t>
            </a:r>
          </a:p>
        </p:txBody>
      </p:sp>
    </p:spTree>
    <p:extLst>
      <p:ext uri="{BB962C8B-B14F-4D97-AF65-F5344CB8AC3E}">
        <p14:creationId xmlns:p14="http://schemas.microsoft.com/office/powerpoint/2010/main" val="20138063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E65CE0-C783-4EA9-BB91-F711DCA6F4FD}"/>
              </a:ext>
            </a:extLst>
          </p:cNvPr>
          <p:cNvSpPr>
            <a:spLocks noGrp="1"/>
          </p:cNvSpPr>
          <p:nvPr>
            <p:ph type="title"/>
          </p:nvPr>
        </p:nvSpPr>
        <p:spPr/>
        <p:txBody>
          <a:bodyPr/>
          <a:lstStyle/>
          <a:p>
            <a:r>
              <a:rPr lang="en-US" sz="2400" dirty="0"/>
              <a:t>C. PNEXAI (Ensemble of VGG16, VGG19 and ResNet50)</a:t>
            </a:r>
          </a:p>
        </p:txBody>
      </p:sp>
      <p:sp>
        <p:nvSpPr>
          <p:cNvPr id="3" name="Content Placeholder 2">
            <a:extLst>
              <a:ext uri="{FF2B5EF4-FFF2-40B4-BE49-F238E27FC236}">
                <a16:creationId xmlns:a16="http://schemas.microsoft.com/office/drawing/2014/main" xmlns="" id="{3B3A4D39-CD10-4D6F-B809-EA0B01EEA58B}"/>
              </a:ext>
            </a:extLst>
          </p:cNvPr>
          <p:cNvSpPr>
            <a:spLocks noGrp="1"/>
          </p:cNvSpPr>
          <p:nvPr>
            <p:ph idx="1"/>
          </p:nvPr>
        </p:nvSpPr>
        <p:spPr/>
        <p:txBody>
          <a:bodyPr/>
          <a:lstStyle/>
          <a:p>
            <a:r>
              <a:rPr lang="en-US" dirty="0"/>
              <a:t>In our ”PNEXAI” model, we combined our three best performed architecture which are VGG16, VGG19 and ResNet50 for ensemble modeling.</a:t>
            </a:r>
          </a:p>
          <a:p>
            <a:r>
              <a:rPr lang="en-US" dirty="0"/>
              <a:t>We can see from the illustration of figure 5 that the PNEXAI performs better than the individual models in terms of accuracy, precision, recall and f1-score</a:t>
            </a:r>
          </a:p>
        </p:txBody>
      </p:sp>
      <p:pic>
        <p:nvPicPr>
          <p:cNvPr id="5" name="Picture 4">
            <a:extLst>
              <a:ext uri="{FF2B5EF4-FFF2-40B4-BE49-F238E27FC236}">
                <a16:creationId xmlns:a16="http://schemas.microsoft.com/office/drawing/2014/main" xmlns="" id="{A07A9F11-FC83-4423-B771-D473F3003F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8544" y="3866605"/>
            <a:ext cx="3994565" cy="2581463"/>
          </a:xfrm>
          <a:prstGeom prst="rect">
            <a:avLst/>
          </a:prstGeom>
        </p:spPr>
      </p:pic>
      <p:pic>
        <p:nvPicPr>
          <p:cNvPr id="7" name="Audio 6">
            <a:hlinkClick r:id="" action="ppaction://media"/>
            <a:extLst>
              <a:ext uri="{FF2B5EF4-FFF2-40B4-BE49-F238E27FC236}">
                <a16:creationId xmlns:a16="http://schemas.microsoft.com/office/drawing/2014/main" xmlns="" id="{2CD2E13D-422E-43FD-A845-C274822CA3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97212432"/>
      </p:ext>
    </p:extLst>
  </p:cSld>
  <p:clrMapOvr>
    <a:masterClrMapping/>
  </p:clrMapOvr>
  <mc:AlternateContent xmlns:mc="http://schemas.openxmlformats.org/markup-compatibility/2006" xmlns:p14="http://schemas.microsoft.com/office/powerpoint/2010/main">
    <mc:Choice Requires="p14">
      <p:transition spd="slow" p14:dur="2000" advTm="47748"/>
    </mc:Choice>
    <mc:Fallback xmlns="">
      <p:transition spd="slow" advTm="47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98FC79-CA66-4CBD-945A-B50341335A8F}"/>
              </a:ext>
            </a:extLst>
          </p:cNvPr>
          <p:cNvSpPr>
            <a:spLocks noGrp="1"/>
          </p:cNvSpPr>
          <p:nvPr>
            <p:ph type="title"/>
          </p:nvPr>
        </p:nvSpPr>
        <p:spPr/>
        <p:txBody>
          <a:bodyPr/>
          <a:lstStyle/>
          <a:p>
            <a:r>
              <a:rPr lang="en-US" sz="2800" dirty="0"/>
              <a:t>D. Using LIME the Model </a:t>
            </a:r>
            <a:r>
              <a:rPr lang="en-US" sz="2800" dirty="0" err="1"/>
              <a:t>explainability</a:t>
            </a:r>
            <a:endParaRPr lang="en-US" sz="2800" dirty="0"/>
          </a:p>
        </p:txBody>
      </p:sp>
      <p:sp>
        <p:nvSpPr>
          <p:cNvPr id="3" name="Content Placeholder 2">
            <a:extLst>
              <a:ext uri="{FF2B5EF4-FFF2-40B4-BE49-F238E27FC236}">
                <a16:creationId xmlns:a16="http://schemas.microsoft.com/office/drawing/2014/main" xmlns="" id="{953EE842-31A6-4F42-B854-93C928BE1BFD}"/>
              </a:ext>
            </a:extLst>
          </p:cNvPr>
          <p:cNvSpPr>
            <a:spLocks noGrp="1"/>
          </p:cNvSpPr>
          <p:nvPr>
            <p:ph idx="1"/>
          </p:nvPr>
        </p:nvSpPr>
        <p:spPr/>
        <p:txBody>
          <a:bodyPr/>
          <a:lstStyle/>
          <a:p>
            <a:r>
              <a:rPr lang="en-US" dirty="0"/>
              <a:t>After implementing Explainable AI on ”PNEXAI”, we have noticed that there are 3 types of </a:t>
            </a:r>
            <a:r>
              <a:rPr lang="en-US" dirty="0" err="1"/>
              <a:t>masksthe</a:t>
            </a:r>
            <a:r>
              <a:rPr lang="en-US" dirty="0"/>
              <a:t> Green mask represents the Non infected responding regions and the Red mask represents the infected responding regions represented by 3 different colors Yellow, Red and Green. Here, Yellow borders represent the interpretable regions, the Green mask represents the Non infected responding regions and the Red mask represents the infected responding regions.</a:t>
            </a:r>
          </a:p>
        </p:txBody>
      </p:sp>
      <p:pic>
        <p:nvPicPr>
          <p:cNvPr id="6" name="Audio 5">
            <a:hlinkClick r:id="" action="ppaction://media"/>
            <a:extLst>
              <a:ext uri="{FF2B5EF4-FFF2-40B4-BE49-F238E27FC236}">
                <a16:creationId xmlns:a16="http://schemas.microsoft.com/office/drawing/2014/main" xmlns="" id="{3F3663E5-D2F9-4011-93CB-A0049E1D03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27518760"/>
      </p:ext>
    </p:extLst>
  </p:cSld>
  <p:clrMapOvr>
    <a:masterClrMapping/>
  </p:clrMapOvr>
  <mc:AlternateContent xmlns:mc="http://schemas.openxmlformats.org/markup-compatibility/2006" xmlns:p14="http://schemas.microsoft.com/office/powerpoint/2010/main">
    <mc:Choice Requires="p14">
      <p:transition spd="slow" p14:dur="2000" advTm="44500"/>
    </mc:Choice>
    <mc:Fallback xmlns="">
      <p:transition spd="slow" advTm="44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7F03BD-875A-4588-8B0D-0ED502603149}"/>
              </a:ext>
            </a:extLst>
          </p:cNvPr>
          <p:cNvSpPr>
            <a:spLocks noGrp="1"/>
          </p:cNvSpPr>
          <p:nvPr>
            <p:ph type="title"/>
          </p:nvPr>
        </p:nvSpPr>
        <p:spPr/>
        <p:txBody>
          <a:bodyPr/>
          <a:lstStyle/>
          <a:p>
            <a:r>
              <a:rPr lang="en-US" sz="2800" dirty="0"/>
              <a:t>FUTURE WORK AND CONCLUSION</a:t>
            </a:r>
          </a:p>
        </p:txBody>
      </p:sp>
      <p:sp>
        <p:nvSpPr>
          <p:cNvPr id="3" name="Content Placeholder 2">
            <a:extLst>
              <a:ext uri="{FF2B5EF4-FFF2-40B4-BE49-F238E27FC236}">
                <a16:creationId xmlns:a16="http://schemas.microsoft.com/office/drawing/2014/main" xmlns="" id="{F3983CE8-978B-4434-8925-080A8D8CDD63}"/>
              </a:ext>
            </a:extLst>
          </p:cNvPr>
          <p:cNvSpPr>
            <a:spLocks noGrp="1"/>
          </p:cNvSpPr>
          <p:nvPr>
            <p:ph idx="1"/>
          </p:nvPr>
        </p:nvSpPr>
        <p:spPr/>
        <p:txBody>
          <a:bodyPr>
            <a:normAutofit fontScale="85000" lnSpcReduction="10000"/>
          </a:bodyPr>
          <a:lstStyle/>
          <a:p>
            <a:r>
              <a:rPr lang="en-US" dirty="0"/>
              <a:t>The major purpose of this study is to create a computer-aided diagnostic system that can aid in the identification of pneumonia and hence prevent unfavorable consequences (such as mortality). </a:t>
            </a:r>
          </a:p>
          <a:p>
            <a:r>
              <a:rPr lang="en-US" dirty="0"/>
              <a:t>In this research, we can see that deep learning models can identify pneumonia very effectively. Chest X-ray images are used in the developed model PNEXAI. First, we trained our dataset using VGG16, VGG19, ResNet50, Resnet101, and Inception V3 which obtained 97.17models (VGG16, VGG19 and ResNet50) and achieved 98.46overall accuracy.</a:t>
            </a:r>
          </a:p>
          <a:p>
            <a:r>
              <a:rPr lang="en-US" dirty="0"/>
              <a:t> For the identification of the affected regions and a better understanding of the classification, Explainable AI (XAI) is applied to the PNEXAI model. </a:t>
            </a:r>
          </a:p>
          <a:p>
            <a:r>
              <a:rPr lang="en-US" dirty="0"/>
              <a:t>We can gather more chest x-ray images in the future to enhance the dataset, which could improve pneumonia detection accuracy and correctly identify the pneumonia-affected regions of the patient. By doing so, an effective method for detecting pneumonia will be discovered.</a:t>
            </a:r>
          </a:p>
        </p:txBody>
      </p:sp>
      <p:pic>
        <p:nvPicPr>
          <p:cNvPr id="5" name="Audio 4">
            <a:hlinkClick r:id="" action="ppaction://media"/>
            <a:extLst>
              <a:ext uri="{FF2B5EF4-FFF2-40B4-BE49-F238E27FC236}">
                <a16:creationId xmlns:a16="http://schemas.microsoft.com/office/drawing/2014/main" xmlns="" id="{5637741C-7661-458F-BEEA-607385DED0D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31425517"/>
      </p:ext>
    </p:extLst>
  </p:cSld>
  <p:clrMapOvr>
    <a:masterClrMapping/>
  </p:clrMapOvr>
  <mc:AlternateContent xmlns:mc="http://schemas.openxmlformats.org/markup-compatibility/2006" xmlns:p14="http://schemas.microsoft.com/office/powerpoint/2010/main">
    <mc:Choice Requires="p14">
      <p:transition spd="slow" p14:dur="2000" advTm="93745"/>
    </mc:Choice>
    <mc:Fallback xmlns="">
      <p:transition spd="slow" advTm="93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A69A82-0469-4C98-82E2-92EB8219D7F9}"/>
              </a:ext>
            </a:extLst>
          </p:cNvPr>
          <p:cNvSpPr>
            <a:spLocks noGrp="1"/>
          </p:cNvSpPr>
          <p:nvPr>
            <p:ph type="title"/>
          </p:nvPr>
        </p:nvSpPr>
        <p:spPr/>
        <p:txBody>
          <a:bodyPr/>
          <a:lstStyle/>
          <a:p>
            <a:r>
              <a:rPr lang="en-US" sz="2800" dirty="0"/>
              <a:t>REFERENCES</a:t>
            </a:r>
          </a:p>
        </p:txBody>
      </p:sp>
      <p:sp>
        <p:nvSpPr>
          <p:cNvPr id="3" name="Content Placeholder 2">
            <a:extLst>
              <a:ext uri="{FF2B5EF4-FFF2-40B4-BE49-F238E27FC236}">
                <a16:creationId xmlns:a16="http://schemas.microsoft.com/office/drawing/2014/main" xmlns="" id="{FA72B9B8-22AA-4879-A197-82A52CAD0999}"/>
              </a:ext>
            </a:extLst>
          </p:cNvPr>
          <p:cNvSpPr>
            <a:spLocks noGrp="1"/>
          </p:cNvSpPr>
          <p:nvPr>
            <p:ph idx="1"/>
          </p:nvPr>
        </p:nvSpPr>
        <p:spPr>
          <a:xfrm>
            <a:off x="1103312" y="1058092"/>
            <a:ext cx="8946541" cy="5190308"/>
          </a:xfrm>
        </p:spPr>
        <p:txBody>
          <a:bodyPr>
            <a:noAutofit/>
          </a:bodyPr>
          <a:lstStyle/>
          <a:p>
            <a:r>
              <a:rPr lang="en-US" sz="1100" dirty="0"/>
              <a:t>[1] Robert E Black, Simon Cousens, Hope L Johnson, Joy E Lawn, Igor </a:t>
            </a:r>
            <a:r>
              <a:rPr lang="en-US" sz="1100" dirty="0" err="1"/>
              <a:t>Rudan</a:t>
            </a:r>
            <a:r>
              <a:rPr lang="en-US" sz="1100" dirty="0"/>
              <a:t>, Diego G </a:t>
            </a:r>
            <a:r>
              <a:rPr lang="en-US" sz="1100" dirty="0" err="1"/>
              <a:t>Bassani</a:t>
            </a:r>
            <a:r>
              <a:rPr lang="en-US" sz="1100" dirty="0"/>
              <a:t>, Prabhat Jha, Harry Campbell, Christa Fischer Walker, Richard </a:t>
            </a:r>
            <a:r>
              <a:rPr lang="en-US" sz="1100" dirty="0" err="1"/>
              <a:t>Cibulskis</a:t>
            </a:r>
            <a:r>
              <a:rPr lang="en-US" sz="1100" dirty="0"/>
              <a:t>, et al. Global, regional, and national causes of child mortality in 2008: a systematic analysis. The lancet, 375(9730):1969–1987, 2010. </a:t>
            </a:r>
          </a:p>
          <a:p>
            <a:r>
              <a:rPr lang="en-US" sz="1100" dirty="0"/>
              <a:t>[2] </a:t>
            </a:r>
            <a:r>
              <a:rPr lang="en-US" sz="1100" dirty="0" err="1"/>
              <a:t>Saraladevi</a:t>
            </a:r>
            <a:r>
              <a:rPr lang="en-US" sz="1100" dirty="0"/>
              <a:t> Naicker, Jacob </a:t>
            </a:r>
            <a:r>
              <a:rPr lang="en-US" sz="1100" dirty="0" err="1"/>
              <a:t>Plange-Rhule</a:t>
            </a:r>
            <a:r>
              <a:rPr lang="en-US" sz="1100" dirty="0"/>
              <a:t>, Roger C Tutt, and John B Eastwood. Shortage of healthcare workers in developing countries– Africa. Ethnicity disease, 19(1):60, 2009. </a:t>
            </a:r>
          </a:p>
          <a:p>
            <a:r>
              <a:rPr lang="en-US" sz="1100" dirty="0"/>
              <a:t>[3] Arata Andrade Saraiva, Nuno M Fonseca Ferreira, Luciano Lopes de Sousa, </a:t>
            </a:r>
            <a:r>
              <a:rPr lang="en-US" sz="1100" dirty="0" err="1"/>
              <a:t>Nator</a:t>
            </a:r>
            <a:r>
              <a:rPr lang="en-US" sz="1100" dirty="0"/>
              <a:t> Junior C Costa, Jose </a:t>
            </a:r>
            <a:r>
              <a:rPr lang="en-US" sz="1100" dirty="0" err="1"/>
              <a:t>Vigno</a:t>
            </a:r>
            <a:r>
              <a:rPr lang="en-US" sz="1100" dirty="0"/>
              <a:t> M Sousa, DBS Santos, ´ Antonio Valente, and </a:t>
            </a:r>
            <a:r>
              <a:rPr lang="en-US" sz="1100" dirty="0" err="1"/>
              <a:t>Salviano</a:t>
            </a:r>
            <a:r>
              <a:rPr lang="en-US" sz="1100" dirty="0"/>
              <a:t> Soares. Classification of images of childhood pneumonia using convolutional neural networks. In BIOIMAGING, pages 112–119, 2019. </a:t>
            </a:r>
          </a:p>
          <a:p>
            <a:r>
              <a:rPr lang="en-US" sz="1100" dirty="0"/>
              <a:t>[4] Julie Knoll Rajaratnam, Jake R Marcus, Abraham D Flaxman, </a:t>
            </a:r>
            <a:r>
              <a:rPr lang="en-US" sz="1100" dirty="0" err="1"/>
              <a:t>Haidong</a:t>
            </a:r>
            <a:r>
              <a:rPr lang="en-US" sz="1100" dirty="0"/>
              <a:t> Wang, Alison Levin-Rector, Laura Dwyer, Megan Costa, Alan D Lopez, and Christopher JL Murray. Neonatal, </a:t>
            </a:r>
            <a:r>
              <a:rPr lang="en-US" sz="1100" dirty="0" err="1"/>
              <a:t>postneonatal</a:t>
            </a:r>
            <a:r>
              <a:rPr lang="en-US" sz="1100" dirty="0"/>
              <a:t>, childhood, and under-5 mortality for 187 countries, 1970–2010: a systematic analysis of progress towards millennium development goal 4. The Lancet, 375(9730):1988–2008, 2010 </a:t>
            </a:r>
          </a:p>
          <a:p>
            <a:r>
              <a:rPr lang="en-US" sz="1100" dirty="0"/>
              <a:t>[5] Okeke Stephen, Mangal </a:t>
            </a:r>
            <a:r>
              <a:rPr lang="en-US" sz="1100" dirty="0" err="1"/>
              <a:t>Sain</a:t>
            </a:r>
            <a:r>
              <a:rPr lang="en-US" sz="1100" dirty="0"/>
              <a:t>, </a:t>
            </a:r>
            <a:r>
              <a:rPr lang="en-US" sz="1100" dirty="0" err="1"/>
              <a:t>Uchenna</a:t>
            </a:r>
            <a:r>
              <a:rPr lang="en-US" sz="1100" dirty="0"/>
              <a:t> Joseph </a:t>
            </a:r>
            <a:r>
              <a:rPr lang="en-US" sz="1100" dirty="0" err="1"/>
              <a:t>Maduh</a:t>
            </a:r>
            <a:r>
              <a:rPr lang="en-US" sz="1100" dirty="0"/>
              <a:t>, and Do-Un </a:t>
            </a:r>
            <a:r>
              <a:rPr lang="en-US" sz="1100" dirty="0" err="1"/>
              <a:t>Jeong</a:t>
            </a:r>
            <a:r>
              <a:rPr lang="en-US" sz="1100" dirty="0"/>
              <a:t>. An efficient deep learning approach to pneumonia classification in healthcare. Journal of healthcare engineering, 2019, 2019</a:t>
            </a:r>
          </a:p>
          <a:p>
            <a:r>
              <a:rPr lang="en-US" sz="1100" dirty="0"/>
              <a:t>[6] </a:t>
            </a:r>
            <a:r>
              <a:rPr lang="en-US" sz="1100" dirty="0" err="1"/>
              <a:t>Achmad</a:t>
            </a:r>
            <a:r>
              <a:rPr lang="en-US" sz="1100" dirty="0"/>
              <a:t> Rizal, </a:t>
            </a:r>
            <a:r>
              <a:rPr lang="en-US" sz="1100" dirty="0" err="1"/>
              <a:t>Risanuri</a:t>
            </a:r>
            <a:r>
              <a:rPr lang="en-US" sz="1100" dirty="0"/>
              <a:t> </a:t>
            </a:r>
            <a:r>
              <a:rPr lang="en-US" sz="1100" dirty="0" err="1"/>
              <a:t>Hidayat</a:t>
            </a:r>
            <a:r>
              <a:rPr lang="en-US" sz="1100" dirty="0"/>
              <a:t>, and </a:t>
            </a:r>
            <a:r>
              <a:rPr lang="en-US" sz="1100" dirty="0" err="1"/>
              <a:t>Hanung</a:t>
            </a:r>
            <a:r>
              <a:rPr lang="en-US" sz="1100" dirty="0"/>
              <a:t> Adi Nugroho. Entropy measurement as features extraction in automatic lung sound classification. In 2017 International Conference on Control, Electronics, Renewable Energy and Communications (ICCREC), pages 93–97. IEEE, 2017</a:t>
            </a:r>
          </a:p>
          <a:p>
            <a:endParaRPr lang="en-US" sz="1100" dirty="0"/>
          </a:p>
          <a:p>
            <a:r>
              <a:rPr lang="en-US" sz="1100" dirty="0"/>
              <a:t>[7] Helena Liz, Manuel Sanchez-Monta ´ </a:t>
            </a:r>
            <a:r>
              <a:rPr lang="en-US" sz="1100" dirty="0" err="1"/>
              <a:t>n˜es</a:t>
            </a:r>
            <a:r>
              <a:rPr lang="en-US" sz="1100" dirty="0"/>
              <a:t>, Alfredo </a:t>
            </a:r>
            <a:r>
              <a:rPr lang="en-US" sz="1100" dirty="0" err="1"/>
              <a:t>Tagarro</a:t>
            </a:r>
            <a:r>
              <a:rPr lang="en-US" sz="1100" dirty="0"/>
              <a:t>, Sara ´ </a:t>
            </a:r>
            <a:r>
              <a:rPr lang="en-US" sz="1100" dirty="0" err="1"/>
              <a:t>Dom´ınguez-Rodr´ıguez</a:t>
            </a:r>
            <a:r>
              <a:rPr lang="en-US" sz="1100" dirty="0"/>
              <a:t>, Ron Dagan, and David Camacho. Ensembles of convolutional neural network models for pediatric pneumonia diagnosis. Future Generation Computer Systems, 122:220–233, 2021. </a:t>
            </a:r>
          </a:p>
          <a:p>
            <a:r>
              <a:rPr lang="en-US" sz="1100" dirty="0"/>
              <a:t>[8] Hao Ren, Aslan B Wong, </a:t>
            </a:r>
            <a:r>
              <a:rPr lang="en-US" sz="1100" dirty="0" err="1"/>
              <a:t>Wanmin</a:t>
            </a:r>
            <a:r>
              <a:rPr lang="en-US" sz="1100" dirty="0"/>
              <a:t> Lian, </a:t>
            </a:r>
            <a:r>
              <a:rPr lang="en-US" sz="1100" dirty="0" err="1"/>
              <a:t>Weibin</a:t>
            </a:r>
            <a:r>
              <a:rPr lang="en-US" sz="1100" dirty="0"/>
              <a:t> Cheng, Ying Zhang, </a:t>
            </a:r>
            <a:r>
              <a:rPr lang="en-US" sz="1100" dirty="0" err="1"/>
              <a:t>Jianwei</a:t>
            </a:r>
            <a:r>
              <a:rPr lang="en-US" sz="1100" dirty="0"/>
              <a:t> He, </a:t>
            </a:r>
            <a:r>
              <a:rPr lang="en-US" sz="1100" dirty="0" err="1"/>
              <a:t>Qingfeng</a:t>
            </a:r>
            <a:r>
              <a:rPr lang="en-US" sz="1100" dirty="0"/>
              <a:t> Liu, </a:t>
            </a:r>
            <a:r>
              <a:rPr lang="en-US" sz="1100" dirty="0" err="1"/>
              <a:t>Jiasheng</a:t>
            </a:r>
            <a:r>
              <a:rPr lang="en-US" sz="1100" dirty="0"/>
              <a:t> Yang, Chen Jason Zhang, </a:t>
            </a:r>
            <a:r>
              <a:rPr lang="en-US" sz="1100" dirty="0" err="1"/>
              <a:t>Kaishun</a:t>
            </a:r>
            <a:r>
              <a:rPr lang="en-US" sz="1100" dirty="0"/>
              <a:t> Wu, et al. Interpretable pneumonia detection by combining deep learning and explainable models with multisource data. IEEE Access, 9:95872– 95883, 2021. </a:t>
            </a:r>
          </a:p>
        </p:txBody>
      </p:sp>
      <p:pic>
        <p:nvPicPr>
          <p:cNvPr id="5" name="Audio 4">
            <a:hlinkClick r:id="" action="ppaction://media"/>
            <a:extLst>
              <a:ext uri="{FF2B5EF4-FFF2-40B4-BE49-F238E27FC236}">
                <a16:creationId xmlns:a16="http://schemas.microsoft.com/office/drawing/2014/main" xmlns="" id="{5E2188B6-D59A-44F5-A3B7-A596BF4619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77559814"/>
      </p:ext>
    </p:extLst>
  </p:cSld>
  <p:clrMapOvr>
    <a:masterClrMapping/>
  </p:clrMapOvr>
  <mc:AlternateContent xmlns:mc="http://schemas.openxmlformats.org/markup-compatibility/2006" xmlns:p14="http://schemas.microsoft.com/office/powerpoint/2010/main">
    <mc:Choice Requires="p14">
      <p:transition spd="slow" p14:dur="2000" advTm="1147"/>
    </mc:Choice>
    <mc:Fallback xmlns="">
      <p:transition spd="slow" advTm="1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CCA4CB-289A-4B7E-8173-AAE509BDDF37}"/>
              </a:ext>
            </a:extLst>
          </p:cNvPr>
          <p:cNvSpPr>
            <a:spLocks noGrp="1"/>
          </p:cNvSpPr>
          <p:nvPr>
            <p:ph type="title"/>
          </p:nvPr>
        </p:nvSpPr>
        <p:spPr>
          <a:xfrm flipV="1">
            <a:off x="646111" y="-740100"/>
            <a:ext cx="9404723" cy="740100"/>
          </a:xfrm>
        </p:spPr>
        <p:txBody>
          <a:bodyPr/>
          <a:lstStyle/>
          <a:p>
            <a:endParaRPr lang="en-US" dirty="0"/>
          </a:p>
        </p:txBody>
      </p:sp>
      <p:sp>
        <p:nvSpPr>
          <p:cNvPr id="3" name="Content Placeholder 2">
            <a:extLst>
              <a:ext uri="{FF2B5EF4-FFF2-40B4-BE49-F238E27FC236}">
                <a16:creationId xmlns:a16="http://schemas.microsoft.com/office/drawing/2014/main" xmlns="" id="{BBED3880-4CDC-476E-886D-7A9C4A0533EA}"/>
              </a:ext>
            </a:extLst>
          </p:cNvPr>
          <p:cNvSpPr>
            <a:spLocks noGrp="1"/>
          </p:cNvSpPr>
          <p:nvPr>
            <p:ph idx="1"/>
          </p:nvPr>
        </p:nvSpPr>
        <p:spPr>
          <a:xfrm>
            <a:off x="1104293" y="352697"/>
            <a:ext cx="8946541" cy="5882639"/>
          </a:xfrm>
        </p:spPr>
        <p:txBody>
          <a:bodyPr>
            <a:normAutofit fontScale="25000" lnSpcReduction="20000"/>
          </a:bodyPr>
          <a:lstStyle/>
          <a:p>
            <a:endParaRPr lang="en-US" sz="4900" dirty="0"/>
          </a:p>
          <a:p>
            <a:r>
              <a:rPr lang="en-US" sz="5600" dirty="0"/>
              <a:t>[9] </a:t>
            </a:r>
            <a:r>
              <a:rPr lang="en-US" sz="5600" dirty="0" err="1"/>
              <a:t>Qinghao</a:t>
            </a:r>
            <a:r>
              <a:rPr lang="en-US" sz="5600" dirty="0"/>
              <a:t> Ye, Jun Xia, and </a:t>
            </a:r>
            <a:r>
              <a:rPr lang="en-US" sz="5600" dirty="0" err="1"/>
              <a:t>Guang</a:t>
            </a:r>
            <a:r>
              <a:rPr lang="en-US" sz="5600" dirty="0"/>
              <a:t> Yang. Explainable ai for covid19 </a:t>
            </a:r>
            <a:r>
              <a:rPr lang="en-US" sz="5600" dirty="0" err="1"/>
              <a:t>ct</a:t>
            </a:r>
            <a:r>
              <a:rPr lang="en-US" sz="5600" dirty="0"/>
              <a:t> classifiers: An initial comparison study. </a:t>
            </a:r>
            <a:r>
              <a:rPr lang="en-US" sz="5600" dirty="0" err="1"/>
              <a:t>arXiv</a:t>
            </a:r>
            <a:r>
              <a:rPr lang="en-US" sz="5600" dirty="0"/>
              <a:t> preprint arXiv:2104.14506, 2021. [10] Luka </a:t>
            </a:r>
            <a:r>
              <a:rPr lang="en-US" sz="5600" dirty="0" err="1"/>
              <a:t>Raci</a:t>
            </a:r>
            <a:r>
              <a:rPr lang="en-US" sz="5600" dirty="0"/>
              <a:t> ˇ c, </a:t>
            </a:r>
            <a:r>
              <a:rPr lang="en-US" sz="5600" dirty="0" err="1"/>
              <a:t>Tomo</a:t>
            </a:r>
            <a:r>
              <a:rPr lang="en-US" sz="5600" dirty="0"/>
              <a:t> </a:t>
            </a:r>
            <a:r>
              <a:rPr lang="en-US" sz="5600" dirty="0" err="1"/>
              <a:t>Popovi</a:t>
            </a:r>
            <a:r>
              <a:rPr lang="en-US" sz="5600" dirty="0"/>
              <a:t> ´ c, </a:t>
            </a:r>
            <a:r>
              <a:rPr lang="en-US" sz="5600" dirty="0" err="1"/>
              <a:t>Stevan</a:t>
            </a:r>
            <a:r>
              <a:rPr lang="en-US" sz="5600" dirty="0"/>
              <a:t> ´ Sandi, et al. Pneumonia detection ˇ using deep learning based on convolutional neural network. In 2021 25th International Conference on Information Technology (IT), pages 1–4. IEEE, 2021</a:t>
            </a:r>
          </a:p>
          <a:p>
            <a:endParaRPr lang="en-US" sz="5600" dirty="0"/>
          </a:p>
          <a:p>
            <a:r>
              <a:rPr lang="en-US" sz="5600" dirty="0"/>
              <a:t>[11] Rohit Kundu, </a:t>
            </a:r>
            <a:r>
              <a:rPr lang="en-US" sz="5600" dirty="0" err="1"/>
              <a:t>Ritacheta</a:t>
            </a:r>
            <a:r>
              <a:rPr lang="en-US" sz="5600" dirty="0"/>
              <a:t> Das, </a:t>
            </a:r>
            <a:r>
              <a:rPr lang="en-US" sz="5600" dirty="0" err="1"/>
              <a:t>Zong</a:t>
            </a:r>
            <a:r>
              <a:rPr lang="en-US" sz="5600" dirty="0"/>
              <a:t> Woo </a:t>
            </a:r>
            <a:r>
              <a:rPr lang="en-US" sz="5600" dirty="0" err="1"/>
              <a:t>Geem</a:t>
            </a:r>
            <a:r>
              <a:rPr lang="en-US" sz="5600" dirty="0"/>
              <a:t>, Gi-Tae Han, and Ram Sarkar. Pneumonia detection in chest x-ray images using an ensemble of deep learning models. </a:t>
            </a:r>
            <a:r>
              <a:rPr lang="en-US" sz="5600" dirty="0" err="1"/>
              <a:t>Plos</a:t>
            </a:r>
            <a:r>
              <a:rPr lang="en-US" sz="5600" dirty="0"/>
              <a:t> one, 16(9):e0256630, 2021. </a:t>
            </a:r>
          </a:p>
          <a:p>
            <a:r>
              <a:rPr lang="en-US" sz="5600" dirty="0"/>
              <a:t>[12] </a:t>
            </a:r>
            <a:r>
              <a:rPr lang="en-US" sz="5600" dirty="0" err="1"/>
              <a:t>Mart´ın</a:t>
            </a:r>
            <a:r>
              <a:rPr lang="en-US" sz="5600" dirty="0"/>
              <a:t> Abadi, Paul Barham, </a:t>
            </a:r>
            <a:r>
              <a:rPr lang="en-US" sz="5600" dirty="0" err="1"/>
              <a:t>Jianmin</a:t>
            </a:r>
            <a:r>
              <a:rPr lang="en-US" sz="5600" dirty="0"/>
              <a:t> Chen, </a:t>
            </a:r>
            <a:r>
              <a:rPr lang="en-US" sz="5600" dirty="0" err="1"/>
              <a:t>Zhifeng</a:t>
            </a:r>
            <a:r>
              <a:rPr lang="en-US" sz="5600" dirty="0"/>
              <a:t> Chen, Andy Davis, Jeffrey Dean, Matthieu Devin, Sanjay Ghemawat, Geoffrey Irving, Michael </a:t>
            </a:r>
            <a:r>
              <a:rPr lang="en-US" sz="5600" dirty="0" err="1"/>
              <a:t>Isard</a:t>
            </a:r>
            <a:r>
              <a:rPr lang="en-US" sz="5600" dirty="0"/>
              <a:t>, et al. </a:t>
            </a:r>
            <a:r>
              <a:rPr lang="en-US" sz="5600" dirty="0" err="1"/>
              <a:t>Tensorflow</a:t>
            </a:r>
            <a:r>
              <a:rPr lang="en-US" sz="5600" dirty="0"/>
              <a:t>: A system for large-scale machine learning. In 12th USENIX symposium on operating systems design and implementation (OSDI 16), pages 265–283, 2016. </a:t>
            </a:r>
          </a:p>
          <a:p>
            <a:r>
              <a:rPr lang="en-US" sz="5600" dirty="0"/>
              <a:t>[13] Fabian </a:t>
            </a:r>
            <a:r>
              <a:rPr lang="en-US" sz="5600" dirty="0" err="1"/>
              <a:t>Pedregosa</a:t>
            </a:r>
            <a:r>
              <a:rPr lang="en-US" sz="5600" dirty="0"/>
              <a:t>, Gael </a:t>
            </a:r>
            <a:r>
              <a:rPr lang="en-US" sz="5600" dirty="0" err="1"/>
              <a:t>Varoquaux</a:t>
            </a:r>
            <a:r>
              <a:rPr lang="en-US" sz="5600" dirty="0"/>
              <a:t>, Alexandre </a:t>
            </a:r>
            <a:r>
              <a:rPr lang="en-US" sz="5600" dirty="0" err="1"/>
              <a:t>Gramfort</a:t>
            </a:r>
            <a:r>
              <a:rPr lang="en-US" sz="5600" dirty="0"/>
              <a:t>, Vincent ¨ Michel, Bertrand </a:t>
            </a:r>
            <a:r>
              <a:rPr lang="en-US" sz="5600" dirty="0" err="1"/>
              <a:t>Thirion</a:t>
            </a:r>
            <a:r>
              <a:rPr lang="en-US" sz="5600" dirty="0"/>
              <a:t>, Olivier Grisel, Mathieu Blondel, Peter </a:t>
            </a:r>
            <a:r>
              <a:rPr lang="en-US" sz="5600" dirty="0" err="1"/>
              <a:t>Prettenhofer</a:t>
            </a:r>
            <a:r>
              <a:rPr lang="en-US" sz="5600" dirty="0"/>
              <a:t>, Ron Weiss, Vincent </a:t>
            </a:r>
            <a:r>
              <a:rPr lang="en-US" sz="5600" dirty="0" err="1"/>
              <a:t>Dubourg</a:t>
            </a:r>
            <a:r>
              <a:rPr lang="en-US" sz="5600" dirty="0"/>
              <a:t>, et al. Scikit-learn: Machine learning in python. the Journal of machine Learning research, 12:2825–2830, 2011 </a:t>
            </a:r>
          </a:p>
          <a:p>
            <a:r>
              <a:rPr lang="en-US" sz="5600" dirty="0"/>
              <a:t>[14] </a:t>
            </a:r>
            <a:r>
              <a:rPr lang="en-US" sz="5600" dirty="0" err="1"/>
              <a:t>Yangqing</a:t>
            </a:r>
            <a:r>
              <a:rPr lang="en-US" sz="5600" dirty="0"/>
              <a:t> Jia, Evan </a:t>
            </a:r>
            <a:r>
              <a:rPr lang="en-US" sz="5600" dirty="0" err="1"/>
              <a:t>Shelhamer</a:t>
            </a:r>
            <a:r>
              <a:rPr lang="en-US" sz="5600" dirty="0"/>
              <a:t>, Jeff Donahue, Sergey </a:t>
            </a:r>
            <a:r>
              <a:rPr lang="en-US" sz="5600" dirty="0" err="1"/>
              <a:t>Karayev</a:t>
            </a:r>
            <a:r>
              <a:rPr lang="en-US" sz="5600" dirty="0"/>
              <a:t>, Jonathan Long, Ross </a:t>
            </a:r>
            <a:r>
              <a:rPr lang="en-US" sz="5600" dirty="0" err="1"/>
              <a:t>Girshick</a:t>
            </a:r>
            <a:r>
              <a:rPr lang="en-US" sz="5600" dirty="0"/>
              <a:t>, Sergio </a:t>
            </a:r>
            <a:r>
              <a:rPr lang="en-US" sz="5600" dirty="0" err="1"/>
              <a:t>Guadarrama</a:t>
            </a:r>
            <a:r>
              <a:rPr lang="en-US" sz="5600" dirty="0"/>
              <a:t>, and Trevor Darrell. Caffe: Convolutional architecture for fast feature embedding. In Proceedings of the 22nd ACM international conference on Multimedia, pages 675– 678, 2014. </a:t>
            </a:r>
          </a:p>
          <a:p>
            <a:r>
              <a:rPr lang="en-US" sz="5600" dirty="0"/>
              <a:t>[15] Zakaria </a:t>
            </a:r>
            <a:r>
              <a:rPr lang="en-US" sz="5600" dirty="0" err="1"/>
              <a:t>Jaadi</a:t>
            </a:r>
            <a:r>
              <a:rPr lang="en-US" sz="5600" dirty="0"/>
              <a:t>. A step-by-step explanation of principal component analysis (</a:t>
            </a:r>
            <a:r>
              <a:rPr lang="en-US" sz="5600" dirty="0" err="1"/>
              <a:t>pca</a:t>
            </a:r>
            <a:r>
              <a:rPr lang="en-US" sz="5600" dirty="0"/>
              <a:t>) </a:t>
            </a:r>
          </a:p>
          <a:p>
            <a:r>
              <a:rPr lang="en-US" sz="5600" dirty="0"/>
              <a:t>[16] Svante </a:t>
            </a:r>
            <a:r>
              <a:rPr lang="en-US" sz="5600" dirty="0" err="1"/>
              <a:t>Wold</a:t>
            </a:r>
            <a:r>
              <a:rPr lang="en-US" sz="5600" dirty="0"/>
              <a:t>, Kim </a:t>
            </a:r>
            <a:r>
              <a:rPr lang="en-US" sz="5600" dirty="0" err="1"/>
              <a:t>Esbensen</a:t>
            </a:r>
            <a:r>
              <a:rPr lang="en-US" sz="5600" dirty="0"/>
              <a:t>, and Paul </a:t>
            </a:r>
            <a:r>
              <a:rPr lang="en-US" sz="5600" dirty="0" err="1"/>
              <a:t>Geladi</a:t>
            </a:r>
            <a:r>
              <a:rPr lang="en-US" sz="5600" dirty="0"/>
              <a:t>. Principal component analysis. Chemometrics and intelligent laboratory systems, 2(1-3):37– 52, 1987 </a:t>
            </a:r>
          </a:p>
          <a:p>
            <a:r>
              <a:rPr lang="en-US" sz="5600" dirty="0"/>
              <a:t>[17] Herve Abdi and Lynne J Williams. Principal component analysis. ´ Wiley interdisciplinary reviews: computational statistics, 2(4):433–459, 2010. [18] Karen </a:t>
            </a:r>
            <a:r>
              <a:rPr lang="en-US" sz="5600" dirty="0" err="1"/>
              <a:t>Simonyan</a:t>
            </a:r>
            <a:r>
              <a:rPr lang="en-US" sz="5600" dirty="0"/>
              <a:t> and Andrew Zisserman. Very deep convolutional networks for large-scale image recognition. </a:t>
            </a:r>
            <a:r>
              <a:rPr lang="en-US" sz="5600" dirty="0" err="1"/>
              <a:t>arXiv</a:t>
            </a:r>
            <a:r>
              <a:rPr lang="en-US" sz="5600" dirty="0"/>
              <a:t> preprint arXiv:1409.1556, 2014. </a:t>
            </a:r>
          </a:p>
        </p:txBody>
      </p:sp>
      <p:pic>
        <p:nvPicPr>
          <p:cNvPr id="5" name="Audio 4">
            <a:hlinkClick r:id="" action="ppaction://media"/>
            <a:extLst>
              <a:ext uri="{FF2B5EF4-FFF2-40B4-BE49-F238E27FC236}">
                <a16:creationId xmlns:a16="http://schemas.microsoft.com/office/drawing/2014/main" xmlns="" id="{49DBFBB1-3F87-43C5-AAD1-7FC0D9CD63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48472157"/>
      </p:ext>
    </p:extLst>
  </p:cSld>
  <p:clrMapOvr>
    <a:masterClrMapping/>
  </p:clrMapOvr>
  <mc:AlternateContent xmlns:mc="http://schemas.openxmlformats.org/markup-compatibility/2006" xmlns:p14="http://schemas.microsoft.com/office/powerpoint/2010/main">
    <mc:Choice Requires="p14">
      <p:transition spd="slow" p14:dur="2000" advTm="892"/>
    </mc:Choice>
    <mc:Fallback xmlns="">
      <p:transition spd="slow" advTm="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46F9710B-FC63-45D0-A3F9-8E90A5127E92}"/>
              </a:ext>
            </a:extLst>
          </p:cNvPr>
          <p:cNvSpPr>
            <a:spLocks noGrp="1"/>
          </p:cNvSpPr>
          <p:nvPr>
            <p:ph idx="1"/>
          </p:nvPr>
        </p:nvSpPr>
        <p:spPr/>
        <p:txBody>
          <a:bodyPr>
            <a:normAutofit fontScale="92500" lnSpcReduction="10000"/>
          </a:bodyPr>
          <a:lstStyle/>
          <a:p>
            <a:endParaRPr lang="en-US" sz="1400" dirty="0"/>
          </a:p>
          <a:p>
            <a:r>
              <a:rPr lang="en-US" sz="1400" dirty="0"/>
              <a:t>[19] </a:t>
            </a:r>
            <a:r>
              <a:rPr lang="en-US" sz="1400" dirty="0" err="1"/>
              <a:t>Yufeng</a:t>
            </a:r>
            <a:r>
              <a:rPr lang="en-US" sz="1400" dirty="0"/>
              <a:t> Zheng, Clifford Yang, and Alex </a:t>
            </a:r>
            <a:r>
              <a:rPr lang="en-US" sz="1400" dirty="0" err="1"/>
              <a:t>Merkulov</a:t>
            </a:r>
            <a:r>
              <a:rPr lang="en-US" sz="1400" dirty="0"/>
              <a:t>. Breast cancer screening using convolutional neural network and follow-up digital mammography. In Computational Imaging III, volume 10669, page 1066905. International Society for Optics and Photonics, 2018</a:t>
            </a:r>
          </a:p>
          <a:p>
            <a:r>
              <a:rPr lang="en-US" sz="1400" dirty="0"/>
              <a:t> [20] Jian Xiao, Jia Wang, </a:t>
            </a:r>
            <a:r>
              <a:rPr lang="en-US" sz="1400" dirty="0" err="1"/>
              <a:t>Shaozhong</a:t>
            </a:r>
            <a:r>
              <a:rPr lang="en-US" sz="1400" dirty="0"/>
              <a:t> Cao, and </a:t>
            </a:r>
            <a:r>
              <a:rPr lang="en-US" sz="1400" dirty="0" err="1"/>
              <a:t>Bilong</a:t>
            </a:r>
            <a:r>
              <a:rPr lang="en-US" sz="1400" dirty="0"/>
              <a:t> Li. Application of a novel and improved vgg-19 network in the detection of workers wearing masks. In Journal of Physics: Conference Series, volume 1518, page 012041. IOP Publishing, 2020. </a:t>
            </a:r>
          </a:p>
          <a:p>
            <a:r>
              <a:rPr lang="en-US" sz="1400" dirty="0"/>
              <a:t>[21] Siyan Tao, Yao Guo, Chuang Zhu, Huang Chen, Yue Zhang, </a:t>
            </a:r>
            <a:r>
              <a:rPr lang="en-US" sz="1400" dirty="0" err="1"/>
              <a:t>Jie</a:t>
            </a:r>
            <a:r>
              <a:rPr lang="en-US" sz="1400" dirty="0"/>
              <a:t> Yang, and Jun Liu. Highly efficient follicular segmentation in thyroid cytopathological whole slide image. In International Workshop on Health Intelligence, pages 149–157. Springer, 2019 </a:t>
            </a:r>
          </a:p>
          <a:p>
            <a:r>
              <a:rPr lang="en-US" sz="1400" dirty="0"/>
              <a:t>[22] Explainable ai - an introduction. </a:t>
            </a:r>
          </a:p>
          <a:p>
            <a:r>
              <a:rPr lang="en-US" sz="1400" dirty="0"/>
              <a:t>[23] David Gunning, Mark </a:t>
            </a:r>
            <a:r>
              <a:rPr lang="en-US" sz="1400" dirty="0" err="1"/>
              <a:t>Stefik</a:t>
            </a:r>
            <a:r>
              <a:rPr lang="en-US" sz="1400" dirty="0"/>
              <a:t>, </a:t>
            </a:r>
            <a:r>
              <a:rPr lang="en-US" sz="1400" dirty="0" err="1"/>
              <a:t>Jaesik</a:t>
            </a:r>
            <a:r>
              <a:rPr lang="en-US" sz="1400" dirty="0"/>
              <a:t> Choi, Timothy Miller, Simone Stumpf, and </a:t>
            </a:r>
            <a:r>
              <a:rPr lang="en-US" sz="1400" dirty="0" err="1"/>
              <a:t>Guang</a:t>
            </a:r>
            <a:r>
              <a:rPr lang="en-US" sz="1400" dirty="0"/>
              <a:t>-Zhong Yang. </a:t>
            </a:r>
            <a:r>
              <a:rPr lang="en-US" sz="1400" dirty="0" err="1"/>
              <a:t>Xai</a:t>
            </a:r>
            <a:r>
              <a:rPr lang="en-US" sz="1400" dirty="0"/>
              <a:t>—explainable artificial intelligence. Science Robotics, 4(37):eaay7120, 2019</a:t>
            </a:r>
          </a:p>
          <a:p>
            <a:r>
              <a:rPr lang="en-US" sz="1400" dirty="0"/>
              <a:t>[24] Ali </a:t>
            </a:r>
            <a:r>
              <a:rPr lang="en-US" sz="1400" dirty="0" err="1"/>
              <a:t>Yazdizadeh</a:t>
            </a:r>
            <a:r>
              <a:rPr lang="en-US" sz="1400" dirty="0"/>
              <a:t>, Zachary Patterson, and Bilal Farooq. Ensemble convolutional neural networks for mode inference in smartphone travel survey. IEEE Transactions on Intelligent Transportation Systems, 21(6):2232– 2239, 2019</a:t>
            </a:r>
          </a:p>
          <a:p>
            <a:r>
              <a:rPr lang="en-US" sz="1400" dirty="0"/>
              <a:t>[25] Ajay Shrestha and </a:t>
            </a:r>
            <a:r>
              <a:rPr lang="en-US" sz="1400" dirty="0" err="1"/>
              <a:t>Ausif</a:t>
            </a:r>
            <a:r>
              <a:rPr lang="en-US" sz="1400" dirty="0"/>
              <a:t> Mahmood. Review of deep learning algorithms and architectures. IEEE Access, 7:53040–53065, 2019</a:t>
            </a:r>
          </a:p>
        </p:txBody>
      </p:sp>
      <p:pic>
        <p:nvPicPr>
          <p:cNvPr id="5" name="Audio 4">
            <a:hlinkClick r:id="" action="ppaction://media"/>
            <a:extLst>
              <a:ext uri="{FF2B5EF4-FFF2-40B4-BE49-F238E27FC236}">
                <a16:creationId xmlns:a16="http://schemas.microsoft.com/office/drawing/2014/main" xmlns="" id="{13109552-F878-429F-9BB9-0B7F7538A6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27016067"/>
      </p:ext>
    </p:extLst>
  </p:cSld>
  <p:clrMapOvr>
    <a:masterClrMapping/>
  </p:clrMapOvr>
  <mc:AlternateContent xmlns:mc="http://schemas.openxmlformats.org/markup-compatibility/2006" xmlns:p14="http://schemas.microsoft.com/office/powerpoint/2010/main">
    <mc:Choice Requires="p14">
      <p:transition spd="slow" p14:dur="2000" advTm="3886"/>
    </mc:Choice>
    <mc:Fallback xmlns="">
      <p:transition spd="slow" advTm="3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30654A-AE3D-4F02-AC42-8C6AB9CC04E0}"/>
              </a:ext>
            </a:extLst>
          </p:cNvPr>
          <p:cNvSpPr>
            <a:spLocks noGrp="1"/>
          </p:cNvSpPr>
          <p:nvPr>
            <p:ph type="title"/>
          </p:nvPr>
        </p:nvSpPr>
        <p:spPr>
          <a:xfrm>
            <a:off x="874220" y="895170"/>
            <a:ext cx="9404723" cy="933630"/>
          </a:xfrm>
        </p:spPr>
        <p:txBody>
          <a:bodyPr/>
          <a:lstStyle/>
          <a:p>
            <a:r>
              <a:rPr lang="en-US" sz="2800" dirty="0"/>
              <a:t>INTRODUCTION</a:t>
            </a:r>
          </a:p>
        </p:txBody>
      </p:sp>
      <p:sp>
        <p:nvSpPr>
          <p:cNvPr id="3" name="Content Placeholder 2">
            <a:extLst>
              <a:ext uri="{FF2B5EF4-FFF2-40B4-BE49-F238E27FC236}">
                <a16:creationId xmlns:a16="http://schemas.microsoft.com/office/drawing/2014/main" xmlns="" id="{70CE8ABE-2028-4A67-94FA-9E134D733F5F}"/>
              </a:ext>
            </a:extLst>
          </p:cNvPr>
          <p:cNvSpPr>
            <a:spLocks noGrp="1"/>
          </p:cNvSpPr>
          <p:nvPr>
            <p:ph idx="1"/>
          </p:nvPr>
        </p:nvSpPr>
        <p:spPr/>
        <p:txBody>
          <a:bodyPr>
            <a:normAutofit lnSpcReduction="10000"/>
          </a:bodyPr>
          <a:lstStyle/>
          <a:p>
            <a:r>
              <a:rPr lang="en-US" dirty="0"/>
              <a:t>Pneumonia is a serious hazard in underdeveloped countries, where billions of people live below the poverty line and where the environment is unsafe for health. </a:t>
            </a:r>
          </a:p>
          <a:p>
            <a:r>
              <a:rPr lang="en-US" dirty="0" smtClean="0"/>
              <a:t>Affected 150 million+ </a:t>
            </a:r>
            <a:r>
              <a:rPr lang="en-US" dirty="0"/>
              <a:t>people annually, </a:t>
            </a:r>
            <a:r>
              <a:rPr lang="en-US" dirty="0" smtClean="0"/>
              <a:t>mostly Children. </a:t>
            </a:r>
            <a:r>
              <a:rPr lang="en-US" dirty="0"/>
              <a:t>In rural and underdeveloped regions, the problem could be made worse by a lack of infrastructure and medical resources</a:t>
            </a:r>
          </a:p>
          <a:p>
            <a:r>
              <a:rPr lang="en-US" dirty="0"/>
              <a:t>Residents of these communities typically do not have access to the timely and specialized medical care needed to properly treat pneumonia. </a:t>
            </a:r>
            <a:endParaRPr lang="en-US" dirty="0" smtClean="0"/>
          </a:p>
          <a:p>
            <a:r>
              <a:rPr lang="en-US" dirty="0" smtClean="0"/>
              <a:t>The system where detecting </a:t>
            </a:r>
            <a:r>
              <a:rPr lang="en-US" dirty="0"/>
              <a:t>Pneumonia would be done using a Deep Learning </a:t>
            </a:r>
            <a:r>
              <a:rPr lang="en-US" dirty="0" smtClean="0"/>
              <a:t>model with </a:t>
            </a:r>
            <a:r>
              <a:rPr lang="en-US" dirty="0"/>
              <a:t>a Federated Learning approach and achieve an accuracy</a:t>
            </a:r>
            <a:r>
              <a:rPr lang="en-US" dirty="0"/>
              <a:t> </a:t>
            </a:r>
            <a:r>
              <a:rPr lang="en-US" dirty="0" smtClean="0"/>
              <a:t>of 90%</a:t>
            </a:r>
            <a:r>
              <a:rPr lang="en-US" dirty="0"/>
              <a:t/>
            </a:r>
            <a:br>
              <a:rPr lang="en-US" dirty="0"/>
            </a:br>
            <a:endParaRPr lang="en-US" dirty="0"/>
          </a:p>
        </p:txBody>
      </p:sp>
    </p:spTree>
    <p:extLst>
      <p:ext uri="{BB962C8B-B14F-4D97-AF65-F5344CB8AC3E}">
        <p14:creationId xmlns:p14="http://schemas.microsoft.com/office/powerpoint/2010/main" val="15950998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30654A-AE3D-4F02-AC42-8C6AB9CC04E0}"/>
              </a:ext>
            </a:extLst>
          </p:cNvPr>
          <p:cNvSpPr>
            <a:spLocks noGrp="1"/>
          </p:cNvSpPr>
          <p:nvPr>
            <p:ph type="title"/>
          </p:nvPr>
        </p:nvSpPr>
        <p:spPr>
          <a:xfrm>
            <a:off x="874220" y="895170"/>
            <a:ext cx="9404723" cy="933630"/>
          </a:xfrm>
        </p:spPr>
        <p:txBody>
          <a:bodyPr/>
          <a:lstStyle/>
          <a:p>
            <a:r>
              <a:rPr lang="en-US" sz="2800" dirty="0" smtClean="0"/>
              <a:t>Related Works</a:t>
            </a:r>
            <a:endParaRPr lang="en-US" sz="2800" dirty="0"/>
          </a:p>
        </p:txBody>
      </p:sp>
      <p:sp>
        <p:nvSpPr>
          <p:cNvPr id="3" name="Content Placeholder 2">
            <a:extLst>
              <a:ext uri="{FF2B5EF4-FFF2-40B4-BE49-F238E27FC236}">
                <a16:creationId xmlns:a16="http://schemas.microsoft.com/office/drawing/2014/main" xmlns="" id="{70CE8ABE-2028-4A67-94FA-9E134D733F5F}"/>
              </a:ext>
            </a:extLst>
          </p:cNvPr>
          <p:cNvSpPr>
            <a:spLocks noGrp="1"/>
          </p:cNvSpPr>
          <p:nvPr>
            <p:ph idx="1"/>
          </p:nvPr>
        </p:nvSpPr>
        <p:spPr>
          <a:xfrm>
            <a:off x="874220" y="1828800"/>
            <a:ext cx="8946541" cy="4195481"/>
          </a:xfrm>
        </p:spPr>
        <p:txBody>
          <a:bodyPr>
            <a:normAutofit/>
          </a:bodyPr>
          <a:lstStyle/>
          <a:p>
            <a:r>
              <a:rPr lang="en-US" dirty="0" smtClean="0"/>
              <a:t>Detecting pulmonary sound and entropy has been used. </a:t>
            </a:r>
            <a:endParaRPr lang="en-US" dirty="0"/>
          </a:p>
          <a:p>
            <a:r>
              <a:rPr lang="en-US" dirty="0" smtClean="0"/>
              <a:t>XAI </a:t>
            </a:r>
            <a:r>
              <a:rPr lang="en-US" dirty="0"/>
              <a:t>technique </a:t>
            </a:r>
            <a:r>
              <a:rPr lang="en-US" dirty="0" smtClean="0"/>
              <a:t>has been used to </a:t>
            </a:r>
            <a:r>
              <a:rPr lang="en-US" dirty="0"/>
              <a:t>identify the region</a:t>
            </a:r>
            <a:br>
              <a:rPr lang="en-US" dirty="0"/>
            </a:br>
            <a:r>
              <a:rPr lang="en-US" dirty="0"/>
              <a:t>of interest for the classification</a:t>
            </a:r>
            <a:r>
              <a:rPr lang="en-US" dirty="0"/>
              <a:t> </a:t>
            </a:r>
            <a:endParaRPr lang="en-US" dirty="0" smtClean="0"/>
          </a:p>
          <a:p>
            <a:r>
              <a:rPr lang="en-US" dirty="0" smtClean="0"/>
              <a:t>Residents </a:t>
            </a:r>
            <a:r>
              <a:rPr lang="en-US" dirty="0"/>
              <a:t>of these communities typically do not have access to the timely and specialized medical care needed to properly treat pneumonia. </a:t>
            </a:r>
            <a:endParaRPr lang="en-US" dirty="0" smtClean="0"/>
          </a:p>
          <a:p>
            <a:r>
              <a:rPr lang="en-US" dirty="0"/>
              <a:t>A</a:t>
            </a:r>
            <a:r>
              <a:rPr lang="en-US" dirty="0" smtClean="0"/>
              <a:t>n </a:t>
            </a:r>
            <a:r>
              <a:rPr lang="en-US" dirty="0"/>
              <a:t>automated CAD system that employs deep transfer</a:t>
            </a:r>
            <a:br>
              <a:rPr lang="en-US" dirty="0"/>
            </a:br>
            <a:r>
              <a:rPr lang="en-US" dirty="0"/>
              <a:t>learning to categorize chest X-ray pictures into two categories:</a:t>
            </a:r>
            <a:br>
              <a:rPr lang="en-US" dirty="0"/>
            </a:br>
            <a:r>
              <a:rPr lang="en-US" dirty="0"/>
              <a:t>“Pneumonia” and “Normal”. </a:t>
            </a: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4380875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30654A-AE3D-4F02-AC42-8C6AB9CC04E0}"/>
              </a:ext>
            </a:extLst>
          </p:cNvPr>
          <p:cNvSpPr>
            <a:spLocks noGrp="1"/>
          </p:cNvSpPr>
          <p:nvPr>
            <p:ph type="title"/>
          </p:nvPr>
        </p:nvSpPr>
        <p:spPr>
          <a:xfrm>
            <a:off x="874220" y="895170"/>
            <a:ext cx="9404723" cy="933630"/>
          </a:xfrm>
        </p:spPr>
        <p:txBody>
          <a:bodyPr/>
          <a:lstStyle/>
          <a:p>
            <a:r>
              <a:rPr lang="en-US" sz="2800" dirty="0" smtClean="0"/>
              <a:t>Research Methodology</a:t>
            </a:r>
            <a:endParaRPr lang="en-US" sz="2800" dirty="0"/>
          </a:p>
        </p:txBody>
      </p:sp>
      <p:sp>
        <p:nvSpPr>
          <p:cNvPr id="3" name="Content Placeholder 2">
            <a:extLst>
              <a:ext uri="{FF2B5EF4-FFF2-40B4-BE49-F238E27FC236}">
                <a16:creationId xmlns:a16="http://schemas.microsoft.com/office/drawing/2014/main" xmlns="" id="{70CE8ABE-2028-4A67-94FA-9E134D733F5F}"/>
              </a:ext>
            </a:extLst>
          </p:cNvPr>
          <p:cNvSpPr>
            <a:spLocks noGrp="1"/>
          </p:cNvSpPr>
          <p:nvPr>
            <p:ph idx="1"/>
          </p:nvPr>
        </p:nvSpPr>
        <p:spPr>
          <a:xfrm>
            <a:off x="874220" y="1828800"/>
            <a:ext cx="8946541" cy="4195481"/>
          </a:xfrm>
        </p:spPr>
        <p:txBody>
          <a:bodyPr>
            <a:normAutofit/>
          </a:bodyPr>
          <a:lstStyle/>
          <a:p>
            <a:r>
              <a:rPr lang="en-US" i="1" dirty="0"/>
              <a:t>Details of the Dataset</a:t>
            </a:r>
            <a:r>
              <a:rPr lang="en-US" dirty="0"/>
              <a:t> </a:t>
            </a:r>
            <a:endParaRPr lang="en-US" dirty="0" smtClean="0"/>
          </a:p>
          <a:p>
            <a:pPr marL="0" indent="0">
              <a:buNone/>
            </a:pPr>
            <a:r>
              <a:rPr lang="en-US" dirty="0"/>
              <a:t/>
            </a:r>
            <a:br>
              <a:rPr lang="en-US" dirty="0"/>
            </a:br>
            <a:r>
              <a:rPr lang="en-US" dirty="0"/>
              <a:t/>
            </a:r>
            <a:br>
              <a:rPr lang="en-US" dirty="0"/>
            </a:br>
            <a:r>
              <a:rPr lang="en-US" dirty="0"/>
              <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8721" y="2527265"/>
            <a:ext cx="6642433" cy="3372089"/>
          </a:xfrm>
          <a:prstGeom prst="rect">
            <a:avLst/>
          </a:prstGeom>
        </p:spPr>
      </p:pic>
    </p:spTree>
    <p:extLst>
      <p:ext uri="{BB962C8B-B14F-4D97-AF65-F5344CB8AC3E}">
        <p14:creationId xmlns:p14="http://schemas.microsoft.com/office/powerpoint/2010/main" val="21544433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30654A-AE3D-4F02-AC42-8C6AB9CC04E0}"/>
              </a:ext>
            </a:extLst>
          </p:cNvPr>
          <p:cNvSpPr>
            <a:spLocks noGrp="1"/>
          </p:cNvSpPr>
          <p:nvPr>
            <p:ph type="title"/>
          </p:nvPr>
        </p:nvSpPr>
        <p:spPr>
          <a:xfrm>
            <a:off x="874220" y="895170"/>
            <a:ext cx="9404723" cy="933630"/>
          </a:xfrm>
        </p:spPr>
        <p:txBody>
          <a:bodyPr/>
          <a:lstStyle/>
          <a:p>
            <a:r>
              <a:rPr lang="en-US" sz="2800" dirty="0" smtClean="0"/>
              <a:t>Research Methodology</a:t>
            </a:r>
            <a:endParaRPr lang="en-US" sz="2800" dirty="0"/>
          </a:p>
        </p:txBody>
      </p:sp>
      <p:sp>
        <p:nvSpPr>
          <p:cNvPr id="3" name="Content Placeholder 2">
            <a:extLst>
              <a:ext uri="{FF2B5EF4-FFF2-40B4-BE49-F238E27FC236}">
                <a16:creationId xmlns:a16="http://schemas.microsoft.com/office/drawing/2014/main" xmlns="" id="{70CE8ABE-2028-4A67-94FA-9E134D733F5F}"/>
              </a:ext>
            </a:extLst>
          </p:cNvPr>
          <p:cNvSpPr>
            <a:spLocks noGrp="1"/>
          </p:cNvSpPr>
          <p:nvPr>
            <p:ph idx="1"/>
          </p:nvPr>
        </p:nvSpPr>
        <p:spPr>
          <a:xfrm>
            <a:off x="874220" y="1828800"/>
            <a:ext cx="8946541" cy="4195481"/>
          </a:xfrm>
        </p:spPr>
        <p:txBody>
          <a:bodyPr>
            <a:normAutofit/>
          </a:bodyPr>
          <a:lstStyle/>
          <a:p>
            <a:r>
              <a:rPr lang="en-US" i="1" dirty="0" smtClean="0"/>
              <a:t>Data </a:t>
            </a:r>
            <a:r>
              <a:rPr lang="en-US" i="1" dirty="0"/>
              <a:t>Classification</a:t>
            </a:r>
            <a:br>
              <a:rPr lang="en-US" i="1" dirty="0"/>
            </a:br>
            <a:r>
              <a:rPr lang="en-US" dirty="0"/>
              <a:t/>
            </a:r>
            <a:br>
              <a:rPr lang="en-US" dirty="0"/>
            </a:br>
            <a:r>
              <a:rPr lang="en-US" dirty="0"/>
              <a:t/>
            </a:r>
            <a:br>
              <a:rPr lang="en-US" dirty="0"/>
            </a:b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8541" y="2659190"/>
            <a:ext cx="8260402" cy="2753468"/>
          </a:xfrm>
          <a:prstGeom prst="rect">
            <a:avLst/>
          </a:prstGeom>
        </p:spPr>
      </p:pic>
    </p:spTree>
    <p:extLst>
      <p:ext uri="{BB962C8B-B14F-4D97-AF65-F5344CB8AC3E}">
        <p14:creationId xmlns:p14="http://schemas.microsoft.com/office/powerpoint/2010/main" val="41072037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30654A-AE3D-4F02-AC42-8C6AB9CC04E0}"/>
              </a:ext>
            </a:extLst>
          </p:cNvPr>
          <p:cNvSpPr>
            <a:spLocks noGrp="1"/>
          </p:cNvSpPr>
          <p:nvPr>
            <p:ph type="title"/>
          </p:nvPr>
        </p:nvSpPr>
        <p:spPr/>
        <p:txBody>
          <a:bodyPr/>
          <a:lstStyle/>
          <a:p>
            <a:r>
              <a:rPr lang="en-US" sz="2800" dirty="0"/>
              <a:t>Data Pre-processing </a:t>
            </a:r>
            <a:endParaRPr lang="en-US" sz="6000" dirty="0"/>
          </a:p>
        </p:txBody>
      </p:sp>
      <p:sp>
        <p:nvSpPr>
          <p:cNvPr id="3" name="Content Placeholder 2">
            <a:extLst>
              <a:ext uri="{FF2B5EF4-FFF2-40B4-BE49-F238E27FC236}">
                <a16:creationId xmlns:a16="http://schemas.microsoft.com/office/drawing/2014/main" xmlns="" id="{70CE8ABE-2028-4A67-94FA-9E134D733F5F}"/>
              </a:ext>
            </a:extLst>
          </p:cNvPr>
          <p:cNvSpPr>
            <a:spLocks noGrp="1"/>
          </p:cNvSpPr>
          <p:nvPr>
            <p:ph idx="1"/>
          </p:nvPr>
        </p:nvSpPr>
        <p:spPr/>
        <p:txBody>
          <a:bodyPr>
            <a:normAutofit/>
          </a:bodyPr>
          <a:lstStyle/>
          <a:p>
            <a:r>
              <a:rPr lang="en-US" dirty="0"/>
              <a:t>Image Resize </a:t>
            </a:r>
          </a:p>
          <a:p>
            <a:r>
              <a:rPr lang="en-US" dirty="0"/>
              <a:t>Normalization and Scaling Images</a:t>
            </a:r>
          </a:p>
          <a:p>
            <a:r>
              <a:rPr lang="en-US" dirty="0"/>
              <a:t>Data Augmentation</a:t>
            </a:r>
          </a:p>
          <a:p>
            <a:endParaRPr lang="en-US" dirty="0"/>
          </a:p>
        </p:txBody>
      </p:sp>
      <p:pic>
        <p:nvPicPr>
          <p:cNvPr id="7" name="Audio 6">
            <a:hlinkClick r:id="" action="ppaction://media"/>
            <a:extLst>
              <a:ext uri="{FF2B5EF4-FFF2-40B4-BE49-F238E27FC236}">
                <a16:creationId xmlns:a16="http://schemas.microsoft.com/office/drawing/2014/main" xmlns="" id="{4148F702-7771-43CE-926A-5D53B96948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1261576"/>
      </p:ext>
    </p:extLst>
  </p:cSld>
  <p:clrMapOvr>
    <a:masterClrMapping/>
  </p:clrMapOvr>
  <mc:AlternateContent xmlns:mc="http://schemas.openxmlformats.org/markup-compatibility/2006" xmlns:p14="http://schemas.microsoft.com/office/powerpoint/2010/main">
    <mc:Choice Requires="p14">
      <p:transition spd="slow" p14:dur="2000" advTm="83204"/>
    </mc:Choice>
    <mc:Fallback xmlns="">
      <p:transition spd="slow" advTm="83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6B869E-642E-4E61-8BF8-AC02571DE14E}"/>
              </a:ext>
            </a:extLst>
          </p:cNvPr>
          <p:cNvSpPr>
            <a:spLocks noGrp="1"/>
          </p:cNvSpPr>
          <p:nvPr>
            <p:ph type="title"/>
          </p:nvPr>
        </p:nvSpPr>
        <p:spPr/>
        <p:txBody>
          <a:bodyPr/>
          <a:lstStyle/>
          <a:p>
            <a:r>
              <a:rPr lang="en-US" dirty="0"/>
              <a:t>Model specification</a:t>
            </a:r>
          </a:p>
        </p:txBody>
      </p:sp>
      <p:sp>
        <p:nvSpPr>
          <p:cNvPr id="3" name="Content Placeholder 2">
            <a:extLst>
              <a:ext uri="{FF2B5EF4-FFF2-40B4-BE49-F238E27FC236}">
                <a16:creationId xmlns:a16="http://schemas.microsoft.com/office/drawing/2014/main" xmlns="" id="{23D76C7A-7E30-4B52-AD06-CD6A4000DF33}"/>
              </a:ext>
            </a:extLst>
          </p:cNvPr>
          <p:cNvSpPr>
            <a:spLocks noGrp="1"/>
          </p:cNvSpPr>
          <p:nvPr>
            <p:ph idx="1"/>
          </p:nvPr>
        </p:nvSpPr>
        <p:spPr/>
        <p:txBody>
          <a:bodyPr/>
          <a:lstStyle/>
          <a:p>
            <a:r>
              <a:rPr lang="en-US" dirty="0"/>
              <a:t>VGG16</a:t>
            </a:r>
          </a:p>
          <a:p>
            <a:r>
              <a:rPr lang="en-US" dirty="0"/>
              <a:t>VGG19</a:t>
            </a:r>
          </a:p>
          <a:p>
            <a:r>
              <a:rPr lang="en-US" dirty="0"/>
              <a:t>ResNet50</a:t>
            </a:r>
          </a:p>
          <a:p>
            <a:r>
              <a:rPr lang="en-US" dirty="0"/>
              <a:t>ResNet101</a:t>
            </a:r>
          </a:p>
          <a:p>
            <a:r>
              <a:rPr lang="en-US" dirty="0"/>
              <a:t>Inception V3</a:t>
            </a:r>
          </a:p>
          <a:p>
            <a:r>
              <a:rPr lang="en-US" dirty="0"/>
              <a:t>Ensemble Modeling</a:t>
            </a:r>
          </a:p>
        </p:txBody>
      </p:sp>
      <p:pic>
        <p:nvPicPr>
          <p:cNvPr id="5" name="Audio 4">
            <a:hlinkClick r:id="" action="ppaction://media"/>
            <a:extLst>
              <a:ext uri="{FF2B5EF4-FFF2-40B4-BE49-F238E27FC236}">
                <a16:creationId xmlns:a16="http://schemas.microsoft.com/office/drawing/2014/main" xmlns="" id="{B699E4B7-0CCF-433D-9A4B-2AAFFB4C9E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75083260"/>
      </p:ext>
    </p:extLst>
  </p:cSld>
  <p:clrMapOvr>
    <a:masterClrMapping/>
  </p:clrMapOvr>
  <mc:AlternateContent xmlns:mc="http://schemas.openxmlformats.org/markup-compatibility/2006" xmlns:p14="http://schemas.microsoft.com/office/powerpoint/2010/main">
    <mc:Choice Requires="p14">
      <p:transition spd="slow" p14:dur="2000" advTm="151039"/>
    </mc:Choice>
    <mc:Fallback xmlns="">
      <p:transition spd="slow" advTm="151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C5781-5BC0-4A9B-9199-CBC826D23A60}"/>
              </a:ext>
            </a:extLst>
          </p:cNvPr>
          <p:cNvSpPr>
            <a:spLocks noGrp="1"/>
          </p:cNvSpPr>
          <p:nvPr>
            <p:ph type="title"/>
          </p:nvPr>
        </p:nvSpPr>
        <p:spPr/>
        <p:txBody>
          <a:bodyPr/>
          <a:lstStyle/>
          <a:p>
            <a:r>
              <a:rPr lang="en-US" dirty="0"/>
              <a:t>IMPLEMENTATION AND RESULT ANALYSIS</a:t>
            </a:r>
          </a:p>
        </p:txBody>
      </p:sp>
      <p:sp>
        <p:nvSpPr>
          <p:cNvPr id="3" name="Content Placeholder 2">
            <a:extLst>
              <a:ext uri="{FF2B5EF4-FFF2-40B4-BE49-F238E27FC236}">
                <a16:creationId xmlns:a16="http://schemas.microsoft.com/office/drawing/2014/main" xmlns="" id="{40B63577-86F5-41DF-98F8-2AAE0B4BF6D1}"/>
              </a:ext>
            </a:extLst>
          </p:cNvPr>
          <p:cNvSpPr>
            <a:spLocks noGrp="1"/>
          </p:cNvSpPr>
          <p:nvPr>
            <p:ph idx="1"/>
          </p:nvPr>
        </p:nvSpPr>
        <p:spPr/>
        <p:txBody>
          <a:bodyPr/>
          <a:lstStyle/>
          <a:p>
            <a:pPr marL="0" indent="0">
              <a:buNone/>
            </a:pPr>
            <a:r>
              <a:rPr lang="en-US" dirty="0"/>
              <a:t>A. The Performance Matrices</a:t>
            </a:r>
          </a:p>
          <a:p>
            <a:r>
              <a:rPr lang="en-US" dirty="0"/>
              <a:t>• True Positive (TP)</a:t>
            </a:r>
          </a:p>
          <a:p>
            <a:r>
              <a:rPr lang="en-US" dirty="0"/>
              <a:t>• False Negative (FN</a:t>
            </a:r>
          </a:p>
          <a:p>
            <a:r>
              <a:rPr lang="en-US" dirty="0"/>
              <a:t>• False Positive (FP</a:t>
            </a:r>
          </a:p>
          <a:p>
            <a:r>
              <a:rPr lang="en-US" dirty="0"/>
              <a:t>• True Negative (TN)</a:t>
            </a:r>
          </a:p>
          <a:p>
            <a:endParaRPr lang="en-US" dirty="0"/>
          </a:p>
          <a:p>
            <a:pPr marL="0" indent="0">
              <a:buNone/>
            </a:pPr>
            <a:endParaRPr lang="en-US" dirty="0"/>
          </a:p>
        </p:txBody>
      </p:sp>
      <p:pic>
        <p:nvPicPr>
          <p:cNvPr id="5" name="Audio 4">
            <a:hlinkClick r:id="" action="ppaction://media"/>
            <a:extLst>
              <a:ext uri="{FF2B5EF4-FFF2-40B4-BE49-F238E27FC236}">
                <a16:creationId xmlns:a16="http://schemas.microsoft.com/office/drawing/2014/main" xmlns="" id="{3A7C84EE-EC85-41AE-974D-94FF252840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42308456"/>
      </p:ext>
    </p:extLst>
  </p:cSld>
  <p:clrMapOvr>
    <a:masterClrMapping/>
  </p:clrMapOvr>
  <mc:AlternateContent xmlns:mc="http://schemas.openxmlformats.org/markup-compatibility/2006" xmlns:p14="http://schemas.microsoft.com/office/powerpoint/2010/main">
    <mc:Choice Requires="p14">
      <p:transition spd="slow" p14:dur="2000" advTm="28385"/>
    </mc:Choice>
    <mc:Fallback xmlns="">
      <p:transition spd="slow" advTm="283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3F3BFD-1B05-426A-8556-8FBF3A5D7F0D}"/>
              </a:ext>
            </a:extLst>
          </p:cNvPr>
          <p:cNvSpPr>
            <a:spLocks noGrp="1"/>
          </p:cNvSpPr>
          <p:nvPr>
            <p:ph type="title"/>
          </p:nvPr>
        </p:nvSpPr>
        <p:spPr/>
        <p:txBody>
          <a:bodyPr/>
          <a:lstStyle/>
          <a:p>
            <a:r>
              <a:rPr lang="en-US" dirty="0"/>
              <a:t>B. Transfer Learning Models</a:t>
            </a:r>
          </a:p>
        </p:txBody>
      </p:sp>
      <p:sp>
        <p:nvSpPr>
          <p:cNvPr id="3" name="Content Placeholder 2">
            <a:extLst>
              <a:ext uri="{FF2B5EF4-FFF2-40B4-BE49-F238E27FC236}">
                <a16:creationId xmlns:a16="http://schemas.microsoft.com/office/drawing/2014/main" xmlns="" id="{810EAA15-4495-466A-B768-F7540EC2EE53}"/>
              </a:ext>
            </a:extLst>
          </p:cNvPr>
          <p:cNvSpPr>
            <a:spLocks noGrp="1"/>
          </p:cNvSpPr>
          <p:nvPr>
            <p:ph idx="1"/>
          </p:nvPr>
        </p:nvSpPr>
        <p:spPr/>
        <p:txBody>
          <a:bodyPr/>
          <a:lstStyle/>
          <a:p>
            <a:r>
              <a:rPr lang="en-US" dirty="0"/>
              <a:t>We have achieved the accuracy rate of 97.17by VGG16, 97.69 by VGG19, 97.35by ResNet50, 95.63by ResNet101, and 94.86by Inception V3, respectively</a:t>
            </a:r>
          </a:p>
        </p:txBody>
      </p:sp>
      <p:pic>
        <p:nvPicPr>
          <p:cNvPr id="5" name="Picture 4">
            <a:extLst>
              <a:ext uri="{FF2B5EF4-FFF2-40B4-BE49-F238E27FC236}">
                <a16:creationId xmlns:a16="http://schemas.microsoft.com/office/drawing/2014/main" xmlns="" id="{97C39D93-E7F8-46B2-BA83-FE740C140B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290" y="3278777"/>
            <a:ext cx="5199527" cy="2442753"/>
          </a:xfrm>
          <a:prstGeom prst="rect">
            <a:avLst/>
          </a:prstGeom>
        </p:spPr>
      </p:pic>
      <p:pic>
        <p:nvPicPr>
          <p:cNvPr id="7" name="Audio 6">
            <a:hlinkClick r:id="" action="ppaction://media"/>
            <a:extLst>
              <a:ext uri="{FF2B5EF4-FFF2-40B4-BE49-F238E27FC236}">
                <a16:creationId xmlns:a16="http://schemas.microsoft.com/office/drawing/2014/main" xmlns="" id="{160EBF86-5796-4B6C-AB1F-62E386E839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54830999"/>
      </p:ext>
    </p:extLst>
  </p:cSld>
  <p:clrMapOvr>
    <a:masterClrMapping/>
  </p:clrMapOvr>
  <mc:AlternateContent xmlns:mc="http://schemas.openxmlformats.org/markup-compatibility/2006" xmlns:p14="http://schemas.microsoft.com/office/powerpoint/2010/main">
    <mc:Choice Requires="p14">
      <p:transition spd="slow" p14:dur="2000" advTm="32006"/>
    </mc:Choice>
    <mc:Fallback xmlns="">
      <p:transition spd="slow" advTm="32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96</TotalTime>
  <Words>1638</Words>
  <Application>Microsoft Office PowerPoint</Application>
  <PresentationFormat>Widescreen</PresentationFormat>
  <Paragraphs>80</Paragraphs>
  <Slides>15</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vt:lpstr>
      <vt:lpstr>Federated Learning and Deep Learning Architecture for Pneumonia Classification using Chest X-Ray Images</vt:lpstr>
      <vt:lpstr>INTRODUCTION</vt:lpstr>
      <vt:lpstr>Related Works</vt:lpstr>
      <vt:lpstr>Research Methodology</vt:lpstr>
      <vt:lpstr>Research Methodology</vt:lpstr>
      <vt:lpstr>Data Pre-processing </vt:lpstr>
      <vt:lpstr>Model specification</vt:lpstr>
      <vt:lpstr>IMPLEMENTATION AND RESULT ANALYSIS</vt:lpstr>
      <vt:lpstr>B. Transfer Learning Models</vt:lpstr>
      <vt:lpstr>C. PNEXAI (Ensemble of VGG16, VGG19 and ResNet50)</vt:lpstr>
      <vt:lpstr>D. Using LIME the Model explainability</vt:lpstr>
      <vt:lpstr>FUTURE WORK AND CONCLUSION</vt:lpstr>
      <vt:lpstr>REFERENCES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Federated Learning and Deep Learning Architecture for Pneumonia Classification using Chest X-Ray Images</dc:title>
  <dc:creator>Irfana Afifa</dc:creator>
  <cp:lastModifiedBy>Admin</cp:lastModifiedBy>
  <cp:revision>7</cp:revision>
  <dcterms:created xsi:type="dcterms:W3CDTF">2023-01-04T08:27:40Z</dcterms:created>
  <dcterms:modified xsi:type="dcterms:W3CDTF">2023-01-04T10:06:12Z</dcterms:modified>
</cp:coreProperties>
</file>

<file path=docProps/thumbnail.jpeg>
</file>